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2" r:id="rId16"/>
    <p:sldId id="273" r:id="rId17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Times New Roman" panose="02020603050405020304" pitchFamily="18" charset="0"/>
      <p:regular r:id="rId23"/>
    </p:embeddedFont>
    <p:embeddedFont>
      <p:font typeface="Times New Roman Bold" panose="02030802070405020303" pitchFamily="18" charset="77"/>
      <p:regular r:id="rId24"/>
      <p:bold r:id="rId25"/>
    </p:embeddedFont>
    <p:embeddedFont>
      <p:font typeface="Times New Roman Bold Italics" panose="02030802070405090303" pitchFamily="18" charset="77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593" autoAdjust="0"/>
  </p:normalViewPr>
  <p:slideViewPr>
    <p:cSldViewPr>
      <p:cViewPr varScale="1">
        <p:scale>
          <a:sx n="82" d="100"/>
          <a:sy n="82" d="100"/>
        </p:scale>
        <p:origin x="22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C7BE7-B30C-B448-8949-9064E036217D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CA876-675B-CB4F-BC0B-E03F1194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36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CA876-675B-CB4F-BC0B-E03F1194C3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76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20062"/>
            <a:ext cx="10894959" cy="7266938"/>
          </a:xfrm>
          <a:custGeom>
            <a:avLst/>
            <a:gdLst/>
            <a:ahLst/>
            <a:cxnLst/>
            <a:rect l="l" t="t" r="r" b="b"/>
            <a:pathLst>
              <a:path w="10894959" h="7266938">
                <a:moveTo>
                  <a:pt x="0" y="0"/>
                </a:moveTo>
                <a:lnTo>
                  <a:pt x="10894959" y="0"/>
                </a:lnTo>
                <a:lnTo>
                  <a:pt x="10894959" y="7266938"/>
                </a:lnTo>
                <a:lnTo>
                  <a:pt x="0" y="7266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-228600"/>
            <a:ext cx="14668916" cy="1423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70"/>
              </a:lnSpc>
            </a:pPr>
            <a:r>
              <a:rPr lang="en-US" sz="7900" spc="221" dirty="0">
                <a:solidFill>
                  <a:srgbClr val="FFFFFF"/>
                </a:solidFill>
                <a:latin typeface="Times New Roman Bold"/>
              </a:rPr>
              <a:t>IST 659 FINAL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66199" y="1193093"/>
            <a:ext cx="11064524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Times New Roman Bold"/>
              </a:rPr>
              <a:t>Smart Home Automation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993490" y="6846121"/>
            <a:ext cx="5581433" cy="342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74"/>
              </a:lnSpc>
            </a:pPr>
            <a:r>
              <a:rPr lang="en-US" sz="3838" u="sng" dirty="0">
                <a:solidFill>
                  <a:srgbClr val="FFFFFF"/>
                </a:solidFill>
                <a:latin typeface="Times New Roman Bold"/>
              </a:rPr>
              <a:t>Group #6</a:t>
            </a:r>
          </a:p>
          <a:p>
            <a:pPr>
              <a:lnSpc>
                <a:spcPts val="5374"/>
              </a:lnSpc>
            </a:pPr>
            <a:r>
              <a:rPr lang="en-US" sz="3838" dirty="0">
                <a:solidFill>
                  <a:srgbClr val="FFFFFF"/>
                </a:solidFill>
                <a:latin typeface="Times New Roman Bold"/>
              </a:rPr>
              <a:t>Mugdha Karodkar</a:t>
            </a:r>
          </a:p>
          <a:p>
            <a:pPr>
              <a:lnSpc>
                <a:spcPts val="5374"/>
              </a:lnSpc>
            </a:pPr>
            <a:r>
              <a:rPr lang="en-US" sz="3838" dirty="0">
                <a:solidFill>
                  <a:srgbClr val="FFFFFF"/>
                </a:solidFill>
                <a:latin typeface="Times New Roman Bold"/>
              </a:rPr>
              <a:t>Akash </a:t>
            </a:r>
            <a:r>
              <a:rPr lang="en-US" sz="3838" dirty="0" err="1">
                <a:solidFill>
                  <a:srgbClr val="FFFFFF"/>
                </a:solidFill>
                <a:latin typeface="Times New Roman Bold"/>
              </a:rPr>
              <a:t>Sapkal</a:t>
            </a:r>
            <a:endParaRPr lang="en-US" sz="3838" dirty="0">
              <a:solidFill>
                <a:srgbClr val="FFFFFF"/>
              </a:solidFill>
              <a:latin typeface="Times New Roman Bold"/>
            </a:endParaRPr>
          </a:p>
          <a:p>
            <a:pPr>
              <a:lnSpc>
                <a:spcPts val="5374"/>
              </a:lnSpc>
            </a:pPr>
            <a:r>
              <a:rPr lang="en-US" sz="3838" dirty="0" err="1">
                <a:solidFill>
                  <a:srgbClr val="FFFFFF"/>
                </a:solidFill>
                <a:latin typeface="Times New Roman Bold"/>
              </a:rPr>
              <a:t>Prathamesh</a:t>
            </a:r>
            <a:r>
              <a:rPr lang="en-US" sz="3838" dirty="0">
                <a:solidFill>
                  <a:srgbClr val="FFFFFF"/>
                </a:solidFill>
                <a:latin typeface="Times New Roman Bold"/>
              </a:rPr>
              <a:t> Pawar</a:t>
            </a:r>
          </a:p>
          <a:p>
            <a:pPr>
              <a:lnSpc>
                <a:spcPts val="5374"/>
              </a:lnSpc>
            </a:pPr>
            <a:r>
              <a:rPr lang="en-US" sz="3838" dirty="0">
                <a:solidFill>
                  <a:srgbClr val="FFFFFF"/>
                </a:solidFill>
                <a:latin typeface="Times New Roman Bold"/>
              </a:rPr>
              <a:t>Kunal </a:t>
            </a:r>
            <a:r>
              <a:rPr lang="en-US" sz="3838" dirty="0" err="1">
                <a:solidFill>
                  <a:srgbClr val="FFFFFF"/>
                </a:solidFill>
                <a:latin typeface="Times New Roman Bold"/>
              </a:rPr>
              <a:t>Ahirrao</a:t>
            </a:r>
            <a:endParaRPr lang="en-US" sz="3838" dirty="0">
              <a:solidFill>
                <a:srgbClr val="FFFFFF"/>
              </a:solidFill>
              <a:latin typeface="Times New Roma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993490" y="6078278"/>
            <a:ext cx="429451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4"/>
              </a:lnSpc>
            </a:pPr>
            <a:r>
              <a:rPr lang="en-US" sz="3570" u="sng" spc="85">
                <a:solidFill>
                  <a:srgbClr val="FFFFFF"/>
                </a:solidFill>
                <a:latin typeface="Times New Roman Bold"/>
              </a:rPr>
              <a:t>PRESENTED BY 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71027" y="2832436"/>
            <a:ext cx="12316973" cy="7454564"/>
          </a:xfrm>
          <a:custGeom>
            <a:avLst/>
            <a:gdLst/>
            <a:ahLst/>
            <a:cxnLst/>
            <a:rect l="l" t="t" r="r" b="b"/>
            <a:pathLst>
              <a:path w="12316973" h="7454564">
                <a:moveTo>
                  <a:pt x="0" y="0"/>
                </a:moveTo>
                <a:lnTo>
                  <a:pt x="12316973" y="0"/>
                </a:lnTo>
                <a:lnTo>
                  <a:pt x="12316973" y="7454564"/>
                </a:lnTo>
                <a:lnTo>
                  <a:pt x="0" y="745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699" y="210779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SQL SCENARIOS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699" y="1678445"/>
            <a:ext cx="8177176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Times New Roman"/>
              </a:rPr>
              <a:t>4. Rank users based on the number of automation rules they have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88250" y="2676673"/>
            <a:ext cx="12799750" cy="7610327"/>
          </a:xfrm>
          <a:custGeom>
            <a:avLst/>
            <a:gdLst/>
            <a:ahLst/>
            <a:cxnLst/>
            <a:rect l="l" t="t" r="r" b="b"/>
            <a:pathLst>
              <a:path w="12799750" h="7610327">
                <a:moveTo>
                  <a:pt x="0" y="0"/>
                </a:moveTo>
                <a:lnTo>
                  <a:pt x="12799750" y="0"/>
                </a:lnTo>
                <a:lnTo>
                  <a:pt x="12799750" y="7610327"/>
                </a:lnTo>
                <a:lnTo>
                  <a:pt x="0" y="7610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699" y="210779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SQL SCENARIOS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699" y="1678445"/>
            <a:ext cx="8810301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Times New Roman"/>
              </a:rPr>
              <a:t>5. Create a function to get the count of automation for a user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43017" y="1218331"/>
            <a:ext cx="10344983" cy="9068669"/>
          </a:xfrm>
          <a:custGeom>
            <a:avLst/>
            <a:gdLst/>
            <a:ahLst/>
            <a:cxnLst/>
            <a:rect l="l" t="t" r="r" b="b"/>
            <a:pathLst>
              <a:path w="10344983" h="9068669">
                <a:moveTo>
                  <a:pt x="0" y="0"/>
                </a:moveTo>
                <a:lnTo>
                  <a:pt x="10344983" y="0"/>
                </a:lnTo>
                <a:lnTo>
                  <a:pt x="10344983" y="9068669"/>
                </a:lnTo>
                <a:lnTo>
                  <a:pt x="0" y="9068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1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699" y="210779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SQL SCENARIOS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699" y="1678445"/>
            <a:ext cx="7268031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Times New Roman"/>
              </a:rPr>
              <a:t>6. Create an After Insert trigger for the users table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23694" y="1811795"/>
            <a:ext cx="10064306" cy="8475205"/>
          </a:xfrm>
          <a:custGeom>
            <a:avLst/>
            <a:gdLst/>
            <a:ahLst/>
            <a:cxnLst/>
            <a:rect l="l" t="t" r="r" b="b"/>
            <a:pathLst>
              <a:path w="10064306" h="8475205">
                <a:moveTo>
                  <a:pt x="0" y="0"/>
                </a:moveTo>
                <a:lnTo>
                  <a:pt x="10064306" y="0"/>
                </a:lnTo>
                <a:lnTo>
                  <a:pt x="10064306" y="8475205"/>
                </a:lnTo>
                <a:lnTo>
                  <a:pt x="0" y="8475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699" y="210779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SQL SCENARIOS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699" y="1678445"/>
            <a:ext cx="7268031" cy="1204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dirty="0">
                <a:solidFill>
                  <a:srgbClr val="FFFFFF"/>
                </a:solidFill>
                <a:latin typeface="Times New Roman"/>
              </a:rPr>
              <a:t>7. Create a stored procedure to get the latest device state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30800" y="3295582"/>
            <a:ext cx="12957200" cy="6991418"/>
          </a:xfrm>
          <a:custGeom>
            <a:avLst/>
            <a:gdLst/>
            <a:ahLst/>
            <a:cxnLst/>
            <a:rect l="l" t="t" r="r" b="b"/>
            <a:pathLst>
              <a:path w="12957200" h="6991418">
                <a:moveTo>
                  <a:pt x="0" y="0"/>
                </a:moveTo>
                <a:lnTo>
                  <a:pt x="12957200" y="0"/>
                </a:lnTo>
                <a:lnTo>
                  <a:pt x="12957200" y="6991418"/>
                </a:lnTo>
                <a:lnTo>
                  <a:pt x="0" y="6991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699" y="210779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SQL SCENARIOS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699" y="1678445"/>
            <a:ext cx="8235754" cy="576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dirty="0">
                <a:solidFill>
                  <a:srgbClr val="FFFFFF"/>
                </a:solidFill>
                <a:latin typeface="Times New Roman"/>
              </a:rPr>
              <a:t>8. Transaction: Result of a duplicate entry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88898" y="2549432"/>
            <a:ext cx="11599102" cy="7737568"/>
          </a:xfrm>
          <a:custGeom>
            <a:avLst/>
            <a:gdLst/>
            <a:ahLst/>
            <a:cxnLst/>
            <a:rect l="l" t="t" r="r" b="b"/>
            <a:pathLst>
              <a:path w="11599102" h="7737568">
                <a:moveTo>
                  <a:pt x="0" y="0"/>
                </a:moveTo>
                <a:lnTo>
                  <a:pt x="11599102" y="0"/>
                </a:lnTo>
                <a:lnTo>
                  <a:pt x="11599102" y="7737568"/>
                </a:lnTo>
                <a:lnTo>
                  <a:pt x="0" y="7737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699" y="210779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SQL SCENARIOS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699" y="1678445"/>
            <a:ext cx="8235754" cy="1204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dirty="0">
                <a:solidFill>
                  <a:srgbClr val="FFFFFF"/>
                </a:solidFill>
                <a:latin typeface="Times New Roman"/>
              </a:rPr>
              <a:t>9. Create a view to show user and house information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13068" y="4121173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 Italics"/>
              </a:rPr>
              <a:t>THANK YOU!!!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7495" y="2333942"/>
            <a:ext cx="16744086" cy="780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Times New Roman"/>
              </a:rPr>
              <a:t>Overall Goal</a:t>
            </a:r>
          </a:p>
          <a:p>
            <a:pPr marL="1727199" lvl="2" indent="-575733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Times New Roman"/>
              </a:rPr>
              <a:t>Develop a user-friendly Smart Home Automation System for centralized device control, automation, and monitoring.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Times New Roman"/>
              </a:rPr>
              <a:t>Specific Goals</a:t>
            </a:r>
          </a:p>
          <a:p>
            <a:pPr marL="1727199" lvl="2" indent="-575733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Times New Roman"/>
              </a:rPr>
              <a:t>User Management: Registration, profiles, and smart home management.</a:t>
            </a:r>
          </a:p>
          <a:p>
            <a:pPr marL="1727199" lvl="2" indent="-575733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Times New Roman"/>
              </a:rPr>
              <a:t>Device Integration: Support for lights, thermostats, cameras, sensors, etc.</a:t>
            </a:r>
          </a:p>
          <a:p>
            <a:pPr marL="1727199" lvl="2" indent="-575733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Times New Roman"/>
              </a:rPr>
              <a:t>Automation Rules: Custom rules based on triggers and actions.</a:t>
            </a:r>
          </a:p>
          <a:p>
            <a:pPr marL="1727199" lvl="2" indent="-575733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Times New Roman"/>
              </a:rPr>
              <a:t>Energy Efficiency: Insights to optimize energy consumption.</a:t>
            </a:r>
          </a:p>
          <a:p>
            <a:pPr>
              <a:lnSpc>
                <a:spcPts val="5599"/>
              </a:lnSpc>
            </a:pPr>
            <a:endParaRPr lang="en-US" sz="3999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85240" y="351506"/>
            <a:ext cx="16783585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OBJECTIVES AND GOALS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6251"/>
            <a:ext cx="16783585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SPECIFICATIONS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53849" y="1398030"/>
            <a:ext cx="11550842" cy="904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7239"/>
              </a:lnSpc>
              <a:buFont typeface="Arial"/>
              <a:buChar char="•"/>
            </a:pPr>
            <a:r>
              <a:rPr lang="en-US" sz="3999" spc="-111">
                <a:solidFill>
                  <a:srgbClr val="FFFFFF"/>
                </a:solidFill>
                <a:latin typeface="Times New Roman"/>
              </a:rPr>
              <a:t>Entity Relationship Data Requirements/Business Rules</a:t>
            </a:r>
          </a:p>
          <a:p>
            <a:pPr marL="863599" lvl="1" indent="-431800">
              <a:lnSpc>
                <a:spcPts val="7239"/>
              </a:lnSpc>
              <a:buFont typeface="Arial"/>
              <a:buChar char="•"/>
            </a:pPr>
            <a:r>
              <a:rPr lang="en-US" sz="3999" spc="-111">
                <a:solidFill>
                  <a:srgbClr val="FFFFFF"/>
                </a:solidFill>
                <a:latin typeface="Times New Roman"/>
              </a:rPr>
              <a:t>Conceptual Data Model</a:t>
            </a:r>
          </a:p>
          <a:p>
            <a:pPr marL="863599" lvl="1" indent="-431800">
              <a:lnSpc>
                <a:spcPts val="7239"/>
              </a:lnSpc>
              <a:buFont typeface="Arial"/>
              <a:buChar char="•"/>
            </a:pPr>
            <a:r>
              <a:rPr lang="en-US" sz="3999" spc="-111">
                <a:solidFill>
                  <a:srgbClr val="FFFFFF"/>
                </a:solidFill>
                <a:latin typeface="Times New Roman"/>
              </a:rPr>
              <a:t>Logical Data Model</a:t>
            </a:r>
          </a:p>
          <a:p>
            <a:pPr marL="863599" lvl="1" indent="-431800">
              <a:lnSpc>
                <a:spcPts val="7239"/>
              </a:lnSpc>
              <a:buFont typeface="Arial"/>
              <a:buChar char="•"/>
            </a:pPr>
            <a:r>
              <a:rPr lang="en-US" sz="3999" spc="-111">
                <a:solidFill>
                  <a:srgbClr val="FFFFFF"/>
                </a:solidFill>
                <a:latin typeface="Times New Roman"/>
              </a:rPr>
              <a:t>SQL Up/Down Script to create/drop tables, keys, constraints</a:t>
            </a:r>
          </a:p>
          <a:p>
            <a:pPr marL="863599" lvl="1" indent="-431800">
              <a:lnSpc>
                <a:spcPts val="7239"/>
              </a:lnSpc>
              <a:buFont typeface="Arial"/>
              <a:buChar char="•"/>
            </a:pPr>
            <a:r>
              <a:rPr lang="en-US" sz="3999" spc="-111">
                <a:solidFill>
                  <a:srgbClr val="FFFFFF"/>
                </a:solidFill>
                <a:latin typeface="Times New Roman"/>
              </a:rPr>
              <a:t>Joins, Case, Triggers, Procedures, views, Transactions, Functions(user defined,built in), views</a:t>
            </a:r>
          </a:p>
          <a:p>
            <a:pPr marL="863599" lvl="1" indent="-431800">
              <a:lnSpc>
                <a:spcPts val="7239"/>
              </a:lnSpc>
              <a:buFont typeface="Arial"/>
              <a:buChar char="•"/>
            </a:pPr>
            <a:r>
              <a:rPr lang="en-US" sz="3999" spc="-111">
                <a:solidFill>
                  <a:srgbClr val="FFFFFF"/>
                </a:solidFill>
                <a:latin typeface="Times New Roman"/>
              </a:rPr>
              <a:t>sql script</a:t>
            </a:r>
          </a:p>
          <a:p>
            <a:pPr>
              <a:lnSpc>
                <a:spcPts val="5599"/>
              </a:lnSpc>
            </a:pPr>
            <a:endParaRPr lang="en-US" sz="3999" spc="-11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877867" y="0"/>
            <a:ext cx="5410133" cy="10184660"/>
          </a:xfrm>
          <a:custGeom>
            <a:avLst/>
            <a:gdLst/>
            <a:ahLst/>
            <a:cxnLst/>
            <a:rect l="l" t="t" r="r" b="b"/>
            <a:pathLst>
              <a:path w="5410133" h="10184660">
                <a:moveTo>
                  <a:pt x="0" y="0"/>
                </a:moveTo>
                <a:lnTo>
                  <a:pt x="5410133" y="0"/>
                </a:lnTo>
                <a:lnTo>
                  <a:pt x="5410133" y="10184660"/>
                </a:lnTo>
                <a:lnTo>
                  <a:pt x="0" y="10184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65" t="-5564" b="-5564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06758" y="1922720"/>
            <a:ext cx="14481242" cy="8364280"/>
          </a:xfrm>
          <a:custGeom>
            <a:avLst/>
            <a:gdLst/>
            <a:ahLst/>
            <a:cxnLst/>
            <a:rect l="l" t="t" r="r" b="b"/>
            <a:pathLst>
              <a:path w="14481242" h="8364280">
                <a:moveTo>
                  <a:pt x="0" y="0"/>
                </a:moveTo>
                <a:lnTo>
                  <a:pt x="14481242" y="0"/>
                </a:lnTo>
                <a:lnTo>
                  <a:pt x="14481242" y="8364280"/>
                </a:lnTo>
                <a:lnTo>
                  <a:pt x="0" y="836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66675" cap="rnd">
            <a:solidFill>
              <a:srgbClr val="373434"/>
            </a:solidFill>
            <a:prstDash val="solid"/>
            <a:round/>
          </a:ln>
        </p:spPr>
      </p:sp>
      <p:sp>
        <p:nvSpPr>
          <p:cNvPr id="3" name="TextBox 3"/>
          <p:cNvSpPr txBox="1"/>
          <p:nvPr/>
        </p:nvSpPr>
        <p:spPr>
          <a:xfrm>
            <a:off x="333699" y="210779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ERD DATA REQUIREMENTS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61656" y="1334660"/>
            <a:ext cx="12226344" cy="8952340"/>
          </a:xfrm>
          <a:custGeom>
            <a:avLst/>
            <a:gdLst/>
            <a:ahLst/>
            <a:cxnLst/>
            <a:rect l="l" t="t" r="r" b="b"/>
            <a:pathLst>
              <a:path w="12226344" h="8952340">
                <a:moveTo>
                  <a:pt x="0" y="0"/>
                </a:moveTo>
                <a:lnTo>
                  <a:pt x="12226344" y="0"/>
                </a:lnTo>
                <a:lnTo>
                  <a:pt x="12226344" y="8952340"/>
                </a:lnTo>
                <a:lnTo>
                  <a:pt x="0" y="895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49" b="-1249"/>
            </a:stretch>
          </a:blipFill>
          <a:ln w="57150" cap="rnd">
            <a:solidFill>
              <a:srgbClr val="171515"/>
            </a:solidFill>
            <a:prstDash val="solid"/>
            <a:round/>
          </a:ln>
        </p:spPr>
      </p:sp>
      <p:sp>
        <p:nvSpPr>
          <p:cNvPr id="3" name="TextBox 3"/>
          <p:cNvSpPr txBox="1"/>
          <p:nvPr/>
        </p:nvSpPr>
        <p:spPr>
          <a:xfrm>
            <a:off x="333699" y="210779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CONCEPTUAL MODEL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41337" y="1232929"/>
            <a:ext cx="11446663" cy="9054071"/>
          </a:xfrm>
          <a:custGeom>
            <a:avLst/>
            <a:gdLst/>
            <a:ahLst/>
            <a:cxnLst/>
            <a:rect l="l" t="t" r="r" b="b"/>
            <a:pathLst>
              <a:path w="11446663" h="9054071">
                <a:moveTo>
                  <a:pt x="0" y="0"/>
                </a:moveTo>
                <a:lnTo>
                  <a:pt x="11446663" y="0"/>
                </a:lnTo>
                <a:lnTo>
                  <a:pt x="11446663" y="9054071"/>
                </a:lnTo>
                <a:lnTo>
                  <a:pt x="0" y="90540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85725" cap="sq">
            <a:solidFill>
              <a:srgbClr val="2E2929"/>
            </a:solidFill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333699" y="210779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LOGICAL MODEL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66266" y="2675395"/>
            <a:ext cx="11855006" cy="7488246"/>
          </a:xfrm>
          <a:custGeom>
            <a:avLst/>
            <a:gdLst/>
            <a:ahLst/>
            <a:cxnLst/>
            <a:rect l="l" t="t" r="r" b="b"/>
            <a:pathLst>
              <a:path w="11855006" h="7488246">
                <a:moveTo>
                  <a:pt x="0" y="0"/>
                </a:moveTo>
                <a:lnTo>
                  <a:pt x="11855006" y="0"/>
                </a:lnTo>
                <a:lnTo>
                  <a:pt x="11855006" y="7488246"/>
                </a:lnTo>
                <a:lnTo>
                  <a:pt x="0" y="7488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699" y="210779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SQL SCENARIOS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699" y="1678445"/>
            <a:ext cx="16649694" cy="6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Times New Roman"/>
              </a:rPr>
              <a:t>1. Classify users based on their notification preference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7747" y="3829244"/>
            <a:ext cx="14970253" cy="6457756"/>
          </a:xfrm>
          <a:custGeom>
            <a:avLst/>
            <a:gdLst/>
            <a:ahLst/>
            <a:cxnLst/>
            <a:rect l="l" t="t" r="r" b="b"/>
            <a:pathLst>
              <a:path w="14970253" h="6457756">
                <a:moveTo>
                  <a:pt x="0" y="0"/>
                </a:moveTo>
                <a:lnTo>
                  <a:pt x="14970253" y="0"/>
                </a:lnTo>
                <a:lnTo>
                  <a:pt x="14970253" y="6457756"/>
                </a:lnTo>
                <a:lnTo>
                  <a:pt x="0" y="6457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699" y="210779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SQL SCENARIOS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699" y="1678445"/>
            <a:ext cx="16649694" cy="6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Times New Roman"/>
              </a:rPr>
              <a:t>2. Retrieve houses with more than one resident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86927" y="4164176"/>
            <a:ext cx="14701073" cy="6122824"/>
          </a:xfrm>
          <a:custGeom>
            <a:avLst/>
            <a:gdLst/>
            <a:ahLst/>
            <a:cxnLst/>
            <a:rect l="l" t="t" r="r" b="b"/>
            <a:pathLst>
              <a:path w="14701073" h="6122824">
                <a:moveTo>
                  <a:pt x="0" y="0"/>
                </a:moveTo>
                <a:lnTo>
                  <a:pt x="14701073" y="0"/>
                </a:lnTo>
                <a:lnTo>
                  <a:pt x="14701073" y="6122824"/>
                </a:lnTo>
                <a:lnTo>
                  <a:pt x="0" y="6122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699" y="210779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SQL SCENARIOS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699" y="1678445"/>
            <a:ext cx="16649694" cy="6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Times New Roman"/>
              </a:rPr>
              <a:t>3. Retrieve users and their automation rules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</TotalTime>
  <Words>269</Words>
  <Application>Microsoft Macintosh PowerPoint</Application>
  <PresentationFormat>Custom</PresentationFormat>
  <Paragraphs>46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Times New Roman Bold</vt:lpstr>
      <vt:lpstr>Times New Roman Bold Italics</vt:lpstr>
      <vt:lpstr>Arial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Gradient Modern Project Brief Presentation</dc:title>
  <cp:lastModifiedBy>mugdha karodkar</cp:lastModifiedBy>
  <cp:revision>4</cp:revision>
  <dcterms:created xsi:type="dcterms:W3CDTF">2006-08-16T00:00:00Z</dcterms:created>
  <dcterms:modified xsi:type="dcterms:W3CDTF">2023-11-28T23:52:22Z</dcterms:modified>
  <dc:identifier>DAF1Uey0ehA</dc:identifier>
</cp:coreProperties>
</file>